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0" r:id="rId2"/>
    <p:sldId id="41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clrMru>
    <a:srgbClr val="70B650"/>
    <a:srgbClr val="000000"/>
    <a:srgbClr val="E94E24"/>
    <a:srgbClr val="E0AD00"/>
    <a:srgbClr val="241C58"/>
    <a:srgbClr val="221E55"/>
    <a:srgbClr val="231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83701" autoAdjust="0"/>
  </p:normalViewPr>
  <p:slideViewPr>
    <p:cSldViewPr snapToGrid="0" snapToObjects="1">
      <p:cViewPr>
        <p:scale>
          <a:sx n="85" d="100"/>
          <a:sy n="85" d="100"/>
        </p:scale>
        <p:origin x="-1528" y="-88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2.xml"/><Relationship Id="rId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1.xml"/><Relationship Id="rId20" Type="http://schemas.openxmlformats.org/officeDocument/2006/relationships/printerSettings" Target="printerSettings/printerSettings1.bin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ableStyles" Target="tableStyle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theme" Target="theme/theme1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22" Type="http://schemas.openxmlformats.org/officeDocument/2006/relationships/viewProps" Target="view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C75A1-CF2F-4943-8CB9-E14D367BD8AE}" type="datetimeFigureOut">
              <a:rPr lang="fr-FR" smtClean="0"/>
              <a:t>28/11/18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8F962-6EC3-5D44-88E2-09352451A82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490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3E21D-99E5-6043-8513-59BD14B70288}" type="datetimeFigureOut">
              <a:rPr lang="fr-FR" smtClean="0"/>
              <a:t>28/11/18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9E5E2-BD6D-6C46-935B-72F9232DD03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081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'int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86716" y="4935415"/>
            <a:ext cx="5208095" cy="46103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  <a:latin typeface="Ubuntu"/>
                <a:cs typeface="Ubunt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Date de la présentation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986716" y="3177703"/>
            <a:ext cx="5208095" cy="161300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pic>
        <p:nvPicPr>
          <p:cNvPr id="7" name="Image 6" descr="ARACT_logo_AUVERGNE - RHONE-ALPES_BASELINE_BLAN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46" y="130159"/>
            <a:ext cx="2675639" cy="1960415"/>
          </a:xfrm>
          <a:prstGeom prst="rect">
            <a:avLst/>
          </a:prstGeom>
        </p:spPr>
      </p:pic>
      <p:pic>
        <p:nvPicPr>
          <p:cNvPr id="2" name="Image 1" descr="0_bandeaulogos_2016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47" y="5524731"/>
            <a:ext cx="6766560" cy="10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deux colonnes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8" y="2189281"/>
            <a:ext cx="3884105" cy="376562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chemeClr val="accent2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8" y="2189281"/>
            <a:ext cx="3863324" cy="376562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28B8CE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8331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rgbClr val="70B650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57938"/>
            <a:ext cx="3933332" cy="364831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70B650"/>
                </a:solidFill>
                <a:latin typeface="Ubuntu"/>
                <a:ea typeface="+mn-ea"/>
                <a:cs typeface="Ubuntu"/>
              </a:defRPr>
            </a:lvl1pPr>
          </a:lstStyle>
          <a:p>
            <a:pPr lvl="0"/>
            <a:r>
              <a:rPr lang="fr-FR" dirty="0" smtClean="0"/>
              <a:t>Pied de page</a:t>
            </a:r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213810"/>
            <a:ext cx="9144000" cy="0"/>
          </a:xfrm>
          <a:prstGeom prst="line">
            <a:avLst/>
          </a:prstGeom>
          <a:ln w="6350" cmpd="sng">
            <a:solidFill>
              <a:srgbClr val="70B6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8075791" y="6357644"/>
            <a:ext cx="444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600" kern="1200">
                <a:solidFill>
                  <a:schemeClr val="accent2"/>
                </a:solidFill>
                <a:latin typeface="Ubuntu"/>
                <a:ea typeface="+mn-ea"/>
                <a:cs typeface="Ubuntu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mtClean="0">
                <a:solidFill>
                  <a:srgbClr val="70B650"/>
                </a:solidFill>
              </a:rPr>
              <a:pPr/>
              <a:t>‹#›</a:t>
            </a:fld>
            <a:endParaRPr lang="fr-FR" dirty="0">
              <a:solidFill>
                <a:srgbClr val="70B6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4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11597" y="1852598"/>
            <a:ext cx="1328517" cy="113101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2" y="3207200"/>
            <a:ext cx="3828675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28B8CE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53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8" y="2184401"/>
            <a:ext cx="7891363" cy="37458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2pPr>
            <a:lvl3pPr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57938"/>
            <a:ext cx="3933332" cy="364831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chemeClr val="accent2"/>
                </a:solidFill>
                <a:latin typeface="Ubuntu"/>
                <a:ea typeface="+mn-ea"/>
                <a:cs typeface="Ubuntu"/>
              </a:defRPr>
            </a:lvl1pPr>
          </a:lstStyle>
          <a:p>
            <a:pPr lvl="0"/>
            <a:r>
              <a:rPr lang="fr-FR" dirty="0" smtClean="0"/>
              <a:t>Pied de page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213810"/>
            <a:ext cx="9144000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8075791" y="6357644"/>
            <a:ext cx="444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600" kern="1200">
                <a:solidFill>
                  <a:schemeClr val="accent2"/>
                </a:solidFill>
                <a:latin typeface="Ubuntu"/>
                <a:ea typeface="+mn-ea"/>
                <a:cs typeface="Ubuntu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41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eux colonnes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8" y="2189281"/>
            <a:ext cx="3884105" cy="376562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chemeClr val="accent2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8" y="2189281"/>
            <a:ext cx="3863324" cy="376562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28B8CE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57938"/>
            <a:ext cx="3933332" cy="364831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chemeClr val="accent2"/>
                </a:solidFill>
                <a:latin typeface="Ubuntu"/>
                <a:ea typeface="+mn-ea"/>
                <a:cs typeface="Ubuntu"/>
              </a:defRPr>
            </a:lvl1pPr>
          </a:lstStyle>
          <a:p>
            <a:pPr lvl="0"/>
            <a:r>
              <a:rPr lang="fr-FR" dirty="0" smtClean="0"/>
              <a:t>Pied de page</a:t>
            </a:r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213810"/>
            <a:ext cx="9144000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8075791" y="6357644"/>
            <a:ext cx="444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600" kern="1200">
                <a:solidFill>
                  <a:schemeClr val="accent2"/>
                </a:solidFill>
                <a:latin typeface="Ubuntu"/>
                <a:ea typeface="+mn-ea"/>
                <a:cs typeface="Ubuntu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53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1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11597" y="1852598"/>
            <a:ext cx="1328517" cy="113101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2" y="3207200"/>
            <a:ext cx="3828675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28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8" y="2184401"/>
            <a:ext cx="7891363" cy="37458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Clr>
                <a:schemeClr val="accent4"/>
              </a:buClr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2pPr>
            <a:lvl3pPr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rgbClr val="E94E24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57938"/>
            <a:ext cx="3933332" cy="364831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E94E24"/>
                </a:solidFill>
                <a:latin typeface="Ubuntu"/>
                <a:ea typeface="+mn-ea"/>
                <a:cs typeface="Ubuntu"/>
              </a:defRPr>
            </a:lvl1pPr>
          </a:lstStyle>
          <a:p>
            <a:pPr lvl="0"/>
            <a:r>
              <a:rPr lang="fr-FR" dirty="0" smtClean="0"/>
              <a:t>Pied de page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213810"/>
            <a:ext cx="9144000" cy="0"/>
          </a:xfrm>
          <a:prstGeom prst="line">
            <a:avLst/>
          </a:prstGeom>
          <a:ln w="635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8075791" y="6357644"/>
            <a:ext cx="444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600" kern="1200">
                <a:solidFill>
                  <a:schemeClr val="accent2"/>
                </a:solidFill>
                <a:latin typeface="Ubuntu"/>
                <a:ea typeface="+mn-ea"/>
                <a:cs typeface="Ubuntu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mtClean="0">
                <a:solidFill>
                  <a:srgbClr val="E94E24"/>
                </a:solidFill>
              </a:rPr>
              <a:pPr/>
              <a:t>‹#›</a:t>
            </a:fld>
            <a:endParaRPr lang="fr-FR" dirty="0">
              <a:solidFill>
                <a:srgbClr val="E94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deux colonnes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28" y="2189281"/>
            <a:ext cx="3884105" cy="376562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chemeClr val="accent2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chemeClr val="accent2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656668" y="2189281"/>
            <a:ext cx="3863324" cy="376562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0000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28B8CE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6661" y="8331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rgbClr val="E94E24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57938"/>
            <a:ext cx="3933332" cy="364831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E94E24"/>
                </a:solidFill>
                <a:latin typeface="Ubuntu"/>
                <a:ea typeface="+mn-ea"/>
                <a:cs typeface="Ubuntu"/>
              </a:defRPr>
            </a:lvl1pPr>
          </a:lstStyle>
          <a:p>
            <a:pPr lvl="0"/>
            <a:r>
              <a:rPr lang="fr-FR" dirty="0" smtClean="0"/>
              <a:t>Pied de page</a:t>
            </a:r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0" y="6213810"/>
            <a:ext cx="9144000" cy="0"/>
          </a:xfrm>
          <a:prstGeom prst="line">
            <a:avLst/>
          </a:prstGeom>
          <a:ln w="6350" cmpd="sng">
            <a:solidFill>
              <a:srgbClr val="E94E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8075791" y="6357644"/>
            <a:ext cx="444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600" kern="1200">
                <a:solidFill>
                  <a:schemeClr val="accent2"/>
                </a:solidFill>
                <a:latin typeface="Ubuntu"/>
                <a:ea typeface="+mn-ea"/>
                <a:cs typeface="Ubuntu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mtClean="0">
                <a:solidFill>
                  <a:srgbClr val="E94E24"/>
                </a:solidFill>
              </a:rPr>
              <a:pPr/>
              <a:t>‹#›</a:t>
            </a:fld>
            <a:endParaRPr lang="fr-FR" dirty="0">
              <a:solidFill>
                <a:srgbClr val="E94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0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1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3911597" y="1852598"/>
            <a:ext cx="1328517" cy="1131018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82922" y="3207200"/>
            <a:ext cx="3828675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70B650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83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28" y="2184401"/>
            <a:ext cx="7891363" cy="37458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Clr>
                <a:schemeClr val="accent4"/>
              </a:buClr>
              <a:buSzPct val="100000"/>
              <a:buFontTx/>
              <a:buBlip>
                <a:blip r:embed="rId3"/>
              </a:buBlip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1pPr>
            <a:lvl2pPr>
              <a:defRPr sz="2400">
                <a:solidFill>
                  <a:srgbClr val="000000"/>
                </a:solidFill>
                <a:latin typeface="Helvetica"/>
                <a:cs typeface="Helvetica"/>
              </a:defRPr>
            </a:lvl2pPr>
            <a:lvl3pPr>
              <a:defRPr sz="2000">
                <a:solidFill>
                  <a:srgbClr val="000000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28" y="1375850"/>
            <a:ext cx="7891363" cy="735034"/>
          </a:xfrm>
          <a:prstGeom prst="rect">
            <a:avLst/>
          </a:prstGeom>
        </p:spPr>
        <p:txBody>
          <a:bodyPr vert="horz"/>
          <a:lstStyle>
            <a:lvl1pPr algn="ctr">
              <a:defRPr sz="2800">
                <a:solidFill>
                  <a:srgbClr val="70B650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6357938"/>
            <a:ext cx="3933332" cy="364831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70B650"/>
                </a:solidFill>
                <a:latin typeface="Ubuntu"/>
                <a:ea typeface="+mn-ea"/>
                <a:cs typeface="Ubuntu"/>
              </a:defRPr>
            </a:lvl1pPr>
          </a:lstStyle>
          <a:p>
            <a:pPr lvl="0"/>
            <a:r>
              <a:rPr lang="fr-FR" dirty="0" smtClean="0"/>
              <a:t>Pied de page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213810"/>
            <a:ext cx="9144000" cy="0"/>
          </a:xfrm>
          <a:prstGeom prst="line">
            <a:avLst/>
          </a:prstGeom>
          <a:ln w="6350" cmpd="sng">
            <a:solidFill>
              <a:srgbClr val="70B6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8075791" y="6357644"/>
            <a:ext cx="444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457200" rtl="0" eaLnBrk="1" latinLnBrk="0" hangingPunct="1">
              <a:defRPr sz="1600" kern="1200">
                <a:solidFill>
                  <a:schemeClr val="accent2"/>
                </a:solidFill>
                <a:latin typeface="Ubuntu"/>
                <a:ea typeface="+mn-ea"/>
                <a:cs typeface="Ubuntu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1D393F-DF25-ED46-BAE6-2468C4054374}" type="slidenum">
              <a:rPr lang="fr-FR" smtClean="0">
                <a:solidFill>
                  <a:srgbClr val="70B650"/>
                </a:solidFill>
              </a:rPr>
              <a:pPr/>
              <a:t>‹#›</a:t>
            </a:fld>
            <a:endParaRPr lang="fr-FR" dirty="0">
              <a:solidFill>
                <a:srgbClr val="70B6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3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9820" y="1359591"/>
            <a:ext cx="7920000" cy="755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20" y="2191993"/>
            <a:ext cx="7920000" cy="3787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5620" y="634759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982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600" kern="1200" dirty="0">
                <a:solidFill>
                  <a:schemeClr val="accent2"/>
                </a:solidFill>
                <a:latin typeface="Ubuntu"/>
                <a:ea typeface="+mn-ea"/>
                <a:cs typeface="Ubuntu"/>
              </a:defRPr>
            </a:lvl1pPr>
          </a:lstStyle>
          <a:p>
            <a:r>
              <a:rPr lang="fr-FR" smtClean="0"/>
              <a:t>Réunion du Comité de pilotage le 29 mars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7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Ubuntu"/>
          <a:ea typeface="+mj-ea"/>
          <a:cs typeface="Ubuntu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3"/>
        </a:buBlip>
        <a:defRPr sz="2400" kern="1200">
          <a:solidFill>
            <a:srgbClr val="000000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00000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Helvetica"/>
          <a:ea typeface="+mn-ea"/>
          <a:cs typeface="Helvetica"/>
        </a:defRPr>
      </a:lvl3pPr>
      <a:lvl4pPr marL="1657350" indent="-285750" algn="l" defTabSz="457200" rtl="0" eaLnBrk="1" latinLnBrk="0" hangingPunct="1">
        <a:spcBef>
          <a:spcPct val="20000"/>
        </a:spcBef>
        <a:buFont typeface="Wingdings" charset="2"/>
        <a:buChar char="Ø"/>
        <a:defRPr sz="1800" kern="1200">
          <a:solidFill>
            <a:srgbClr val="000000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 smtClean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643629" y="1916832"/>
            <a:ext cx="7834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sz="2400" b="1" dirty="0">
              <a:latin typeface="Century Gothic"/>
              <a:ea typeface="Arial" charset="0"/>
              <a:cs typeface="Century Gothic"/>
            </a:endParaRPr>
          </a:p>
          <a:p>
            <a:pPr algn="ctr">
              <a:defRPr/>
            </a:pPr>
            <a:r>
              <a:rPr lang="fr-FR" sz="2400" b="1" dirty="0">
                <a:latin typeface="Century Gothic"/>
                <a:ea typeface="ＭＳ Ｐゴシック" charset="-128"/>
                <a:cs typeface="Century Gothic"/>
              </a:rPr>
              <a:t>Le stress, c’est une question d’individu, de ressenti, le travail n’a rien à voir là-dedans.</a:t>
            </a:r>
          </a:p>
          <a:p>
            <a:pPr algn="ctr">
              <a:defRPr/>
            </a:pPr>
            <a:endParaRPr lang="fr-FR" sz="2400" b="1" dirty="0">
              <a:latin typeface="Century Gothic"/>
              <a:ea typeface="Arial" charset="0"/>
              <a:cs typeface="Century Gothic"/>
            </a:endParaRPr>
          </a:p>
          <a:p>
            <a:pPr algn="ctr">
              <a:defRPr/>
            </a:pPr>
            <a:endParaRPr lang="fr-FR" sz="2400" b="1" dirty="0">
              <a:solidFill>
                <a:srgbClr val="0000FF"/>
              </a:solidFill>
              <a:latin typeface="Century Gothic"/>
              <a:ea typeface="Arial" charset="0"/>
              <a:cs typeface="Century Gothic"/>
            </a:endParaRPr>
          </a:p>
          <a:p>
            <a:pPr algn="ctr">
              <a:defRPr/>
            </a:pPr>
            <a:r>
              <a:rPr lang="fr-FR" sz="2400" b="1" dirty="0">
                <a:solidFill>
                  <a:srgbClr val="008000"/>
                </a:solidFill>
                <a:latin typeface="Century Gothic"/>
                <a:ea typeface="ＭＳ ゴシック" charset="-128"/>
                <a:cs typeface="Century Gothic"/>
              </a:rPr>
              <a:t>☐ </a:t>
            </a:r>
            <a:r>
              <a:rPr lang="fr-FR" sz="2400" b="1" dirty="0">
                <a:solidFill>
                  <a:srgbClr val="008000"/>
                </a:solidFill>
                <a:latin typeface="Century Gothic"/>
                <a:ea typeface="Arial" charset="0"/>
                <a:cs typeface="Century Gothic"/>
              </a:rPr>
              <a:t>Vrai</a:t>
            </a:r>
            <a:r>
              <a:rPr lang="fr-FR" sz="2400" b="1" dirty="0">
                <a:solidFill>
                  <a:srgbClr val="0000FF"/>
                </a:solidFill>
                <a:latin typeface="Century Gothic"/>
                <a:ea typeface="Arial" charset="0"/>
                <a:cs typeface="Century Gothic"/>
              </a:rPr>
              <a:t>		</a:t>
            </a:r>
            <a:r>
              <a:rPr lang="fr-FR" sz="2400" b="1" dirty="0">
                <a:solidFill>
                  <a:srgbClr val="FF0000"/>
                </a:solidFill>
                <a:latin typeface="Century Gothic"/>
                <a:ea typeface="ＭＳ ゴシック" charset="-128"/>
                <a:cs typeface="Century Gothic"/>
              </a:rPr>
              <a:t>☐  </a:t>
            </a:r>
            <a:r>
              <a:rPr lang="fr-FR" sz="2400" b="1" dirty="0">
                <a:solidFill>
                  <a:srgbClr val="FF0000"/>
                </a:solidFill>
                <a:latin typeface="Century Gothic"/>
                <a:ea typeface="Arial" charset="0"/>
                <a:cs typeface="Century Gothic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341682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82927" y="1373347"/>
            <a:ext cx="83550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1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Mieux vaut ne pas en parler sur son lieu de travail pour éviter les problèmes</a:t>
            </a:r>
          </a:p>
          <a:p>
            <a:pPr eaLnBrk="1" hangingPunct="1"/>
            <a:endParaRPr lang="fr-FR" sz="1800" b="1" dirty="0">
              <a:solidFill>
                <a:srgbClr val="00509C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eaLnBrk="1" hangingPunct="1"/>
            <a:r>
              <a:rPr lang="fr-FR" sz="1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Faux :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Mettre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le couvercle sur la question des RPS,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c’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pire que tout et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ça n’évite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aucun problème</a:t>
            </a:r>
          </a:p>
          <a:p>
            <a:pPr marL="1028700" lvl="1" eaLnBrk="1" hangingPunct="1">
              <a:buFont typeface="Arial"/>
              <a:buChar char="•"/>
            </a:pPr>
            <a:endParaRPr lang="fr-FR" sz="1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Il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vaut mieux avoir quelques plaintes à gérer et désamorcer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les tensions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à leur source que d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avoir à gérer des conflits à chaud</a:t>
            </a:r>
          </a:p>
          <a:p>
            <a:pPr marL="1028700" lvl="1" eaLnBrk="1" hangingPunct="1">
              <a:buFont typeface="Arial"/>
              <a:buChar char="•"/>
            </a:pPr>
            <a:endParaRPr lang="fr-FR" sz="1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Permettre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aux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agents d</a:t>
            </a:r>
            <a:r>
              <a:rPr lang="ja-JP" alt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exprimer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leur vécu et rester en alerte sur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les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signaux de RPS est encore la meilleure façon d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éviter de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faire monter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la pression </a:t>
            </a:r>
            <a:endParaRPr lang="fr-FR" sz="1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3288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378760" y="2003010"/>
            <a:ext cx="83550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Même si </a:t>
            </a:r>
            <a:r>
              <a:rPr lang="fr-FR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j’</a:t>
            </a:r>
            <a:r>
              <a:rPr lang="fr-FR" altLang="ja-JP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ai l’impression qu’il n’y </a:t>
            </a:r>
            <a:r>
              <a:rPr lang="fr-FR" altLang="ja-JP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a pas de RPS dans ma structure ou mon service, il est utile de faire de la prévention. </a:t>
            </a:r>
          </a:p>
          <a:p>
            <a:pPr algn="ctr" eaLnBrk="1" hangingPunct="1"/>
            <a:endParaRPr lang="fr-FR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 eaLnBrk="1" hangingPunct="1"/>
            <a:r>
              <a:rPr lang="fr-FR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b="1" dirty="0">
                <a:solidFill>
                  <a:srgbClr val="008000"/>
                </a:solidFill>
                <a:latin typeface="Century Gothic"/>
                <a:cs typeface="Century Gothic"/>
              </a:rPr>
              <a:t>Vrai</a:t>
            </a:r>
            <a:r>
              <a:rPr lang="fr-FR" b="1" dirty="0">
                <a:solidFill>
                  <a:srgbClr val="0000FF"/>
                </a:solidFill>
                <a:latin typeface="Century Gothic"/>
                <a:cs typeface="Century Gothic"/>
              </a:rPr>
              <a:t>		</a:t>
            </a:r>
            <a:r>
              <a:rPr lang="fr-FR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b="1" dirty="0">
                <a:solidFill>
                  <a:srgbClr val="FF0000"/>
                </a:solidFill>
                <a:latin typeface="Century Gothic"/>
                <a:cs typeface="Century Gothic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24305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6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18996" y="1577429"/>
            <a:ext cx="849629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1800" b="1" dirty="0">
              <a:cs typeface="Arial" charset="0"/>
            </a:endParaRPr>
          </a:p>
          <a:p>
            <a:pPr algn="ctr" eaLnBrk="1" hangingPunct="1"/>
            <a:r>
              <a:rPr lang="fr-FR" sz="1800" b="1" dirty="0">
                <a:solidFill>
                  <a:srgbClr val="312B6B"/>
                </a:solidFill>
                <a:latin typeface="+mj-lt"/>
                <a:ea typeface="ＭＳ Ｐゴシック" charset="-128"/>
                <a:cs typeface="ＭＳ Ｐゴシック" charset="-128"/>
              </a:rPr>
              <a:t>Même si </a:t>
            </a:r>
            <a:r>
              <a:rPr lang="fr-FR" sz="1800" b="1" dirty="0" smtClean="0">
                <a:solidFill>
                  <a:srgbClr val="312B6B"/>
                </a:solidFill>
                <a:latin typeface="+mj-lt"/>
                <a:ea typeface="ＭＳ Ｐゴシック" charset="-128"/>
                <a:cs typeface="ＭＳ Ｐゴシック" charset="-128"/>
              </a:rPr>
              <a:t>j’</a:t>
            </a:r>
            <a:r>
              <a:rPr lang="fr-FR" altLang="ja-JP" sz="1800" b="1" dirty="0" smtClean="0">
                <a:solidFill>
                  <a:srgbClr val="312B6B"/>
                </a:solidFill>
                <a:latin typeface="+mj-lt"/>
                <a:ea typeface="ＭＳ Ｐゴシック" charset="-128"/>
                <a:cs typeface="ＭＳ Ｐゴシック" charset="-128"/>
              </a:rPr>
              <a:t>ai l’impression qu’il </a:t>
            </a:r>
            <a:r>
              <a:rPr lang="fr-FR" altLang="ja-JP" sz="1800" b="1" dirty="0">
                <a:solidFill>
                  <a:srgbClr val="312B6B"/>
                </a:solidFill>
                <a:latin typeface="+mj-lt"/>
                <a:ea typeface="ＭＳ Ｐゴシック" charset="-128"/>
                <a:cs typeface="ＭＳ Ｐゴシック" charset="-128"/>
              </a:rPr>
              <a:t>n</a:t>
            </a:r>
            <a:r>
              <a:rPr lang="ja-JP" altLang="fr-FR" sz="1800" b="1" dirty="0">
                <a:solidFill>
                  <a:srgbClr val="312B6B"/>
                </a:solidFill>
                <a:latin typeface="+mj-lt"/>
                <a:ea typeface="ＭＳ Ｐゴシック" charset="-128"/>
                <a:cs typeface="ＭＳ Ｐゴシック" charset="-128"/>
              </a:rPr>
              <a:t>’</a:t>
            </a:r>
            <a:r>
              <a:rPr lang="fr-FR" altLang="ja-JP" sz="1800" b="1" dirty="0">
                <a:solidFill>
                  <a:srgbClr val="312B6B"/>
                </a:solidFill>
                <a:latin typeface="+mj-lt"/>
                <a:ea typeface="ＭＳ Ｐゴシック" charset="-128"/>
                <a:cs typeface="ＭＳ Ｐゴシック" charset="-128"/>
              </a:rPr>
              <a:t>y a pas de RPS dans ma structure ou mon service, </a:t>
            </a:r>
            <a:endParaRPr lang="fr-FR" altLang="ja-JP" sz="1800" b="1" dirty="0" smtClean="0">
              <a:solidFill>
                <a:srgbClr val="312B6B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algn="ctr" eaLnBrk="1" hangingPunct="1"/>
            <a:r>
              <a:rPr lang="fr-FR" altLang="ja-JP" sz="1800" b="1" dirty="0" smtClean="0">
                <a:solidFill>
                  <a:srgbClr val="312B6B"/>
                </a:solidFill>
                <a:latin typeface="+mj-lt"/>
                <a:ea typeface="ＭＳ Ｐゴシック" charset="-128"/>
                <a:cs typeface="ＭＳ Ｐゴシック" charset="-128"/>
              </a:rPr>
              <a:t>il </a:t>
            </a:r>
            <a:r>
              <a:rPr lang="fr-FR" altLang="ja-JP" sz="1800" b="1" dirty="0">
                <a:solidFill>
                  <a:srgbClr val="312B6B"/>
                </a:solidFill>
                <a:latin typeface="+mj-lt"/>
                <a:ea typeface="ＭＳ Ｐゴシック" charset="-128"/>
                <a:cs typeface="ＭＳ Ｐゴシック" charset="-128"/>
              </a:rPr>
              <a:t>est utile de faire de la prévention. </a:t>
            </a:r>
          </a:p>
          <a:p>
            <a:pPr eaLnBrk="1" hangingPunct="1"/>
            <a:endParaRPr lang="fr-FR" sz="1800" b="1" dirty="0">
              <a:solidFill>
                <a:srgbClr val="312B6B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fr-FR" sz="1800" b="1" dirty="0">
                <a:solidFill>
                  <a:srgbClr val="008000"/>
                </a:solidFill>
                <a:latin typeface="+mj-lt"/>
                <a:ea typeface="ＭＳ ゴシック" charset="0"/>
                <a:cs typeface="ＭＳ ゴシック" charset="0"/>
              </a:rPr>
              <a:t>☐ </a:t>
            </a:r>
            <a:r>
              <a:rPr lang="fr-FR" sz="1800" b="1" dirty="0">
                <a:solidFill>
                  <a:srgbClr val="008000"/>
                </a:solidFill>
                <a:latin typeface="+mj-lt"/>
                <a:cs typeface="Arial" charset="0"/>
              </a:rPr>
              <a:t>Vrai </a:t>
            </a:r>
            <a:r>
              <a:rPr lang="fr-FR" sz="1800" b="1" dirty="0" smtClean="0">
                <a:solidFill>
                  <a:srgbClr val="008000"/>
                </a:solidFill>
                <a:latin typeface="+mj-lt"/>
                <a:cs typeface="Arial" charset="0"/>
              </a:rPr>
              <a:t>: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Toute l’</a:t>
            </a:r>
            <a:r>
              <a:rPr lang="fr-FR" altLang="ja-JP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idée </a:t>
            </a:r>
            <a:r>
              <a:rPr lang="fr-FR" altLang="ja-JP" sz="1800" dirty="0">
                <a:solidFill>
                  <a:srgbClr val="008000"/>
                </a:solidFill>
                <a:latin typeface="+mj-lt"/>
                <a:cs typeface="Arial" charset="0"/>
              </a:rPr>
              <a:t>de la prévention des RPS au travail est là : </a:t>
            </a:r>
            <a:r>
              <a:rPr lang="fr-FR" altLang="ja-JP" sz="1800" b="1" dirty="0">
                <a:solidFill>
                  <a:srgbClr val="008000"/>
                </a:solidFill>
                <a:latin typeface="+mj-lt"/>
                <a:cs typeface="Arial" charset="0"/>
              </a:rPr>
              <a:t>anticiper le </a:t>
            </a:r>
            <a:r>
              <a:rPr lang="fr-FR" altLang="ja-JP" sz="1800" b="1" dirty="0" smtClean="0">
                <a:solidFill>
                  <a:srgbClr val="008000"/>
                </a:solidFill>
                <a:latin typeface="+mj-lt"/>
                <a:cs typeface="Arial" charset="0"/>
              </a:rPr>
              <a:t>risque</a:t>
            </a:r>
            <a:r>
              <a:rPr lang="fr-FR" altLang="ja-JP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 </a:t>
            </a:r>
            <a:r>
              <a:rPr lang="fr-FR" altLang="ja-JP" sz="1800" dirty="0">
                <a:solidFill>
                  <a:srgbClr val="008000"/>
                </a:solidFill>
                <a:latin typeface="+mj-lt"/>
                <a:cs typeface="Arial" charset="0"/>
              </a:rPr>
              <a:t>au lieu </a:t>
            </a:r>
            <a:r>
              <a:rPr lang="fr-FR" altLang="ja-JP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d’attendre </a:t>
            </a:r>
            <a:r>
              <a:rPr lang="fr-FR" altLang="ja-JP" sz="1800" dirty="0">
                <a:solidFill>
                  <a:srgbClr val="008000"/>
                </a:solidFill>
                <a:latin typeface="+mj-lt"/>
                <a:cs typeface="Arial" charset="0"/>
              </a:rPr>
              <a:t>que des tensions se déclarent un </a:t>
            </a:r>
            <a:r>
              <a:rPr lang="fr-FR" altLang="ja-JP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jour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Comment </a:t>
            </a:r>
            <a:r>
              <a:rPr lang="fr-FR" sz="1800" dirty="0">
                <a:solidFill>
                  <a:srgbClr val="008000"/>
                </a:solidFill>
                <a:latin typeface="+mj-lt"/>
                <a:cs typeface="Arial" charset="0"/>
              </a:rPr>
              <a:t>? En </a:t>
            </a:r>
            <a:r>
              <a:rPr lang="fr-FR" sz="1800" b="1" dirty="0">
                <a:solidFill>
                  <a:srgbClr val="008000"/>
                </a:solidFill>
                <a:latin typeface="+mj-lt"/>
                <a:cs typeface="Arial" charset="0"/>
              </a:rPr>
              <a:t>étant à l</a:t>
            </a:r>
            <a:r>
              <a:rPr lang="ja-JP" altLang="fr-FR" sz="1800" b="1" dirty="0">
                <a:solidFill>
                  <a:srgbClr val="008000"/>
                </a:solidFill>
                <a:latin typeface="+mj-lt"/>
                <a:cs typeface="Arial" charset="0"/>
              </a:rPr>
              <a:t>’</a:t>
            </a:r>
            <a:r>
              <a:rPr lang="fr-FR" altLang="ja-JP" sz="1800" b="1" dirty="0">
                <a:solidFill>
                  <a:srgbClr val="008000"/>
                </a:solidFill>
                <a:latin typeface="+mj-lt"/>
                <a:cs typeface="Arial" charset="0"/>
              </a:rPr>
              <a:t>écoute des signaux d</a:t>
            </a:r>
            <a:r>
              <a:rPr lang="ja-JP" altLang="fr-FR" sz="1800" b="1" dirty="0">
                <a:solidFill>
                  <a:srgbClr val="008000"/>
                </a:solidFill>
                <a:latin typeface="+mj-lt"/>
                <a:cs typeface="Arial" charset="0"/>
              </a:rPr>
              <a:t>’</a:t>
            </a:r>
            <a:r>
              <a:rPr lang="fr-FR" altLang="ja-JP" sz="1800" b="1" dirty="0">
                <a:solidFill>
                  <a:srgbClr val="008000"/>
                </a:solidFill>
                <a:latin typeface="+mj-lt"/>
                <a:cs typeface="Arial" charset="0"/>
              </a:rPr>
              <a:t>alerte</a:t>
            </a:r>
            <a:r>
              <a:rPr lang="fr-FR" altLang="ja-JP" sz="1800" dirty="0">
                <a:solidFill>
                  <a:srgbClr val="008000"/>
                </a:solidFill>
                <a:latin typeface="+mj-lt"/>
                <a:cs typeface="Arial" charset="0"/>
              </a:rPr>
              <a:t> (absentéisme, 	arrêts de travail, qualité, dépassements d</a:t>
            </a:r>
            <a:r>
              <a:rPr lang="ja-JP" altLang="fr-FR" sz="1800" dirty="0">
                <a:solidFill>
                  <a:srgbClr val="008000"/>
                </a:solidFill>
                <a:latin typeface="+mj-lt"/>
                <a:cs typeface="Arial" charset="0"/>
              </a:rPr>
              <a:t>’</a:t>
            </a:r>
            <a:r>
              <a:rPr lang="fr-FR" altLang="ja-JP" sz="1800" dirty="0">
                <a:solidFill>
                  <a:srgbClr val="008000"/>
                </a:solidFill>
                <a:latin typeface="+mj-lt"/>
                <a:cs typeface="Arial" charset="0"/>
              </a:rPr>
              <a:t>horaires...), en </a:t>
            </a:r>
            <a:r>
              <a:rPr lang="fr-FR" altLang="ja-JP" sz="1800" b="1" dirty="0">
                <a:solidFill>
                  <a:srgbClr val="008000"/>
                </a:solidFill>
                <a:latin typeface="+mj-lt"/>
                <a:cs typeface="Arial" charset="0"/>
              </a:rPr>
              <a:t>dialoguant</a:t>
            </a:r>
            <a:r>
              <a:rPr lang="fr-FR" altLang="ja-JP" sz="1800" dirty="0">
                <a:solidFill>
                  <a:srgbClr val="008000"/>
                </a:solidFill>
                <a:latin typeface="+mj-lt"/>
                <a:cs typeface="Arial" charset="0"/>
              </a:rPr>
              <a:t> 	avec les </a:t>
            </a:r>
            <a:r>
              <a:rPr lang="fr-FR" altLang="ja-JP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agent, </a:t>
            </a:r>
            <a:r>
              <a:rPr lang="fr-FR" altLang="ja-JP" sz="1800" dirty="0">
                <a:solidFill>
                  <a:srgbClr val="008000"/>
                </a:solidFill>
                <a:latin typeface="+mj-lt"/>
                <a:cs typeface="Arial" charset="0"/>
              </a:rPr>
              <a:t>le médecin </a:t>
            </a:r>
            <a:r>
              <a:rPr lang="fr-FR" altLang="ja-JP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de prévention, </a:t>
            </a:r>
            <a:r>
              <a:rPr lang="fr-FR" altLang="ja-JP" sz="1800" dirty="0">
                <a:solidFill>
                  <a:srgbClr val="008000"/>
                </a:solidFill>
                <a:latin typeface="+mj-lt"/>
                <a:cs typeface="Arial" charset="0"/>
              </a:rPr>
              <a:t>les </a:t>
            </a:r>
            <a:r>
              <a:rPr lang="fr-FR" altLang="ja-JP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représentants du personnel</a:t>
            </a:r>
            <a:r>
              <a:rPr lang="is-IS" altLang="ja-JP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…</a:t>
            </a:r>
            <a:endParaRPr lang="fr-FR" altLang="ja-JP" sz="1800" dirty="0">
              <a:solidFill>
                <a:srgbClr val="008000"/>
              </a:solidFill>
              <a:latin typeface="+mj-lt"/>
              <a:cs typeface="Arial" charset="0"/>
            </a:endParaRP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Tout </a:t>
            </a:r>
            <a:r>
              <a:rPr lang="fr-FR" sz="1800" dirty="0">
                <a:solidFill>
                  <a:srgbClr val="008000"/>
                </a:solidFill>
                <a:latin typeface="+mj-lt"/>
                <a:cs typeface="Arial" charset="0"/>
              </a:rPr>
              <a:t>cela pour, dans un 1</a:t>
            </a:r>
            <a:r>
              <a:rPr lang="fr-FR" sz="1800" baseline="30000" dirty="0">
                <a:solidFill>
                  <a:srgbClr val="008000"/>
                </a:solidFill>
                <a:latin typeface="+mj-lt"/>
                <a:cs typeface="Arial" charset="0"/>
              </a:rPr>
              <a:t>er</a:t>
            </a:r>
            <a:r>
              <a:rPr lang="fr-FR" sz="1800" dirty="0">
                <a:solidFill>
                  <a:srgbClr val="008000"/>
                </a:solidFill>
                <a:latin typeface="+mj-lt"/>
                <a:cs typeface="Arial" charset="0"/>
              </a:rPr>
              <a:t> temps : </a:t>
            </a:r>
            <a:r>
              <a:rPr lang="fr-FR" sz="1800" b="1" dirty="0">
                <a:solidFill>
                  <a:srgbClr val="008000"/>
                </a:solidFill>
                <a:latin typeface="+mj-lt"/>
                <a:cs typeface="Arial" charset="0"/>
              </a:rPr>
              <a:t>vérifier la réelle absence </a:t>
            </a:r>
            <a:r>
              <a:rPr lang="fr-FR" sz="1800" dirty="0">
                <a:solidFill>
                  <a:srgbClr val="008000"/>
                </a:solidFill>
                <a:latin typeface="+mj-lt"/>
                <a:cs typeface="Arial" charset="0"/>
              </a:rPr>
              <a:t>de </a:t>
            </a:r>
            <a:r>
              <a:rPr lang="fr-FR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RPS</a:t>
            </a:r>
            <a:endParaRPr lang="fr-FR" sz="1800" dirty="0">
              <a:solidFill>
                <a:srgbClr val="008000"/>
              </a:solidFill>
              <a:latin typeface="+mj-lt"/>
              <a:cs typeface="Arial" charset="0"/>
            </a:endParaRP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008000"/>
                </a:solidFill>
                <a:latin typeface="+mj-lt"/>
                <a:cs typeface="Arial" charset="0"/>
              </a:rPr>
              <a:t>Dans </a:t>
            </a:r>
            <a:r>
              <a:rPr lang="fr-FR" sz="1800" dirty="0">
                <a:solidFill>
                  <a:srgbClr val="008000"/>
                </a:solidFill>
                <a:latin typeface="+mj-lt"/>
                <a:cs typeface="Arial" charset="0"/>
              </a:rPr>
              <a:t>un 2</a:t>
            </a:r>
            <a:r>
              <a:rPr lang="fr-FR" sz="1800" baseline="30000" dirty="0">
                <a:solidFill>
                  <a:srgbClr val="008000"/>
                </a:solidFill>
                <a:latin typeface="+mj-lt"/>
                <a:cs typeface="Arial" charset="0"/>
              </a:rPr>
              <a:t>ème</a:t>
            </a:r>
            <a:r>
              <a:rPr lang="fr-FR" sz="1800" dirty="0">
                <a:solidFill>
                  <a:srgbClr val="008000"/>
                </a:solidFill>
                <a:latin typeface="+mj-lt"/>
                <a:cs typeface="Arial" charset="0"/>
              </a:rPr>
              <a:t> temps : </a:t>
            </a:r>
            <a:r>
              <a:rPr lang="fr-FR" sz="1800" b="1" dirty="0">
                <a:solidFill>
                  <a:srgbClr val="008000"/>
                </a:solidFill>
                <a:latin typeface="+mj-lt"/>
                <a:cs typeface="Arial" charset="0"/>
              </a:rPr>
              <a:t>réduire au maximum les sources de tensions</a:t>
            </a:r>
            <a:r>
              <a:rPr lang="fr-FR" sz="1800" dirty="0">
                <a:solidFill>
                  <a:srgbClr val="0000FF"/>
                </a:solidFill>
                <a:latin typeface="+mj-lt"/>
                <a:cs typeface="Arial" charset="0"/>
              </a:rPr>
              <a:t>		</a:t>
            </a:r>
            <a:endParaRPr lang="fr-FR" sz="1800" dirty="0">
              <a:solidFill>
                <a:srgbClr val="FF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8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884519" y="1278965"/>
            <a:ext cx="7356475" cy="29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On peut supprimer tous les facteurs de risques psychosociaux. </a:t>
            </a:r>
          </a:p>
          <a:p>
            <a:pPr algn="ctr" eaLnBrk="1" hangingPunct="1"/>
            <a:endParaRPr lang="fr-FR" b="1" dirty="0">
              <a:solidFill>
                <a:srgbClr val="00509C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algn="ctr" eaLnBrk="1" hangingPunct="1"/>
            <a:endParaRPr lang="fr-FR" sz="2800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sz="2800" b="1" dirty="0">
                <a:solidFill>
                  <a:srgbClr val="008000"/>
                </a:solidFill>
                <a:latin typeface="Century Gothic"/>
                <a:cs typeface="Century Gothic"/>
              </a:rPr>
              <a:t>Vrai</a:t>
            </a:r>
            <a:r>
              <a:rPr lang="fr-FR" sz="2800" b="1" dirty="0">
                <a:solidFill>
                  <a:srgbClr val="0000FF"/>
                </a:solidFill>
                <a:latin typeface="Century Gothic"/>
                <a:cs typeface="Century Gothic"/>
              </a:rPr>
              <a:t>		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cs typeface="Century Gothic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17574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7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19888" y="1175842"/>
            <a:ext cx="84978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 b="1" dirty="0" smtClean="0">
                <a:latin typeface="Century Gothic"/>
                <a:cs typeface="Century Gothic"/>
              </a:rPr>
              <a:t> </a:t>
            </a:r>
            <a:endParaRPr lang="fr-FR" sz="1800" b="1" dirty="0">
              <a:latin typeface="Century Gothic"/>
              <a:cs typeface="Century Gothic"/>
            </a:endParaRPr>
          </a:p>
          <a:p>
            <a:pPr algn="ctr" eaLnBrk="1" hangingPunct="1"/>
            <a:endParaRPr lang="fr-FR" sz="1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On peut supprimer tous les facteurs de risques psychosociaux. </a:t>
            </a:r>
          </a:p>
          <a:p>
            <a:pPr eaLnBrk="1" hangingPunct="1"/>
            <a:endParaRPr lang="fr-FR" sz="1800" b="1" dirty="0">
              <a:solidFill>
                <a:srgbClr val="00509C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eaLnBrk="1" hangingPunct="1"/>
            <a:r>
              <a:rPr lang="fr-FR" sz="1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Faux :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risque zéro </a:t>
            </a:r>
            <a:r>
              <a:rPr lang="fr-FR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n’</a:t>
            </a:r>
            <a:r>
              <a:rPr lang="fr-FR" altLang="ja-JP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existe </a:t>
            </a:r>
            <a:r>
              <a:rPr lang="fr-FR" altLang="ja-JP" sz="1800" b="1" dirty="0">
                <a:solidFill>
                  <a:srgbClr val="FF0000"/>
                </a:solidFill>
                <a:latin typeface="Century Gothic"/>
                <a:cs typeface="Century Gothic"/>
              </a:rPr>
              <a:t>pas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Mais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à tout facteur de RPS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correspond un certain nombre </a:t>
            </a:r>
            <a:r>
              <a:rPr lang="fr-FR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d’</a:t>
            </a:r>
            <a:r>
              <a:rPr lang="fr-FR" altLang="ja-JP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actions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permettant aux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agents de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faire face aux contraintes du métier sans être en difficulté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Une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palette très large de solutions possibles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: fournir les moyens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adéquats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pour réaliser le travail, favoriser l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entraide et l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autonomie,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fixer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des objectifs clairs et atteignables, développer le soutien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aux équipes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...</a:t>
            </a:r>
            <a:endParaRPr lang="fr-FR" sz="1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196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974164" y="1219202"/>
            <a:ext cx="71755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2800" b="1" dirty="0" smtClean="0">
                <a:latin typeface="Century Gothic"/>
                <a:cs typeface="Century Gothic"/>
              </a:rPr>
              <a:t> </a:t>
            </a:r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La prévention des RPS au travail, </a:t>
            </a:r>
            <a:endParaRPr lang="fr-FR" b="1" dirty="0" smtClean="0">
              <a:solidFill>
                <a:srgbClr val="312B6B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algn="ctr" eaLnBrk="1" hangingPunct="1"/>
            <a:r>
              <a:rPr lang="fr-FR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c’</a:t>
            </a:r>
            <a:r>
              <a:rPr lang="fr-FR" altLang="ja-JP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est </a:t>
            </a:r>
            <a:r>
              <a:rPr lang="fr-FR" altLang="ja-JP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compliqué et ça prend du temps. </a:t>
            </a:r>
          </a:p>
          <a:p>
            <a:pPr algn="ctr" eaLnBrk="1" hangingPunct="1"/>
            <a:endParaRPr lang="fr-FR" b="1" dirty="0">
              <a:solidFill>
                <a:srgbClr val="00509C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algn="ctr" eaLnBrk="1" hangingPunct="1"/>
            <a:endParaRPr lang="fr-FR" sz="2800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sz="2800" b="1" dirty="0">
                <a:solidFill>
                  <a:srgbClr val="008000"/>
                </a:solidFill>
                <a:latin typeface="Century Gothic"/>
                <a:cs typeface="Century Gothic"/>
              </a:rPr>
              <a:t>Vrai</a:t>
            </a:r>
            <a:r>
              <a:rPr lang="fr-FR" sz="2800" b="1" dirty="0">
                <a:solidFill>
                  <a:srgbClr val="0000FF"/>
                </a:solidFill>
                <a:latin typeface="Century Gothic"/>
                <a:cs typeface="Century Gothic"/>
              </a:rPr>
              <a:t>		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cs typeface="Century Gothic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22325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8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31507" y="1465022"/>
            <a:ext cx="844708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1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La prévention des RPS au travail, </a:t>
            </a:r>
            <a:r>
              <a:rPr lang="fr-FR" sz="1800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c’</a:t>
            </a:r>
            <a:r>
              <a:rPr lang="fr-FR" altLang="ja-JP" sz="1800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est </a:t>
            </a:r>
            <a:r>
              <a:rPr lang="fr-FR" altLang="ja-JP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compliqué et ça prend du temps</a:t>
            </a:r>
            <a:r>
              <a:rPr lang="fr-FR" altLang="ja-JP" sz="1800" b="1" dirty="0">
                <a:solidFill>
                  <a:srgbClr val="00509C"/>
                </a:solidFill>
                <a:latin typeface="Century Gothic"/>
                <a:ea typeface="ＭＳ Ｐゴシック" charset="-128"/>
                <a:cs typeface="Century Gothic"/>
              </a:rPr>
              <a:t>. </a:t>
            </a:r>
          </a:p>
          <a:p>
            <a:pPr eaLnBrk="1" hangingPunct="1"/>
            <a:endParaRPr lang="fr-FR" sz="1800" b="1" dirty="0">
              <a:solidFill>
                <a:srgbClr val="00509C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eaLnBrk="1" hangingPunct="1"/>
            <a:r>
              <a:rPr lang="fr-FR" sz="1800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sz="1800" b="1" dirty="0">
                <a:solidFill>
                  <a:srgbClr val="008000"/>
                </a:solidFill>
                <a:latin typeface="Century Gothic"/>
                <a:cs typeface="Century Gothic"/>
              </a:rPr>
              <a:t>Vrai</a:t>
            </a:r>
            <a:r>
              <a:rPr lang="fr-FR" sz="1800" b="1" dirty="0">
                <a:solidFill>
                  <a:srgbClr val="0000FF"/>
                </a:solidFill>
                <a:latin typeface="Century Gothic"/>
                <a:cs typeface="Century Gothic"/>
              </a:rPr>
              <a:t> </a:t>
            </a:r>
            <a:r>
              <a:rPr lang="fr-FR" sz="1800" b="1" dirty="0">
                <a:solidFill>
                  <a:srgbClr val="008000"/>
                </a:solidFill>
                <a:latin typeface="Century Gothic"/>
                <a:cs typeface="Century Gothic"/>
              </a:rPr>
              <a:t>: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008000"/>
                </a:solidFill>
                <a:latin typeface="Century Gothic"/>
                <a:cs typeface="Century Gothic"/>
              </a:rPr>
              <a:t>Prévenir </a:t>
            </a:r>
            <a:r>
              <a:rPr lang="fr-FR" sz="1800" dirty="0">
                <a:solidFill>
                  <a:srgbClr val="008000"/>
                </a:solidFill>
                <a:latin typeface="Century Gothic"/>
                <a:cs typeface="Century Gothic"/>
              </a:rPr>
              <a:t>les RPS au travail est </a:t>
            </a:r>
            <a:r>
              <a:rPr lang="fr-FR" sz="1800" b="1" dirty="0">
                <a:solidFill>
                  <a:srgbClr val="008000"/>
                </a:solidFill>
                <a:latin typeface="Century Gothic"/>
                <a:cs typeface="Century Gothic"/>
              </a:rPr>
              <a:t>complexe</a:t>
            </a:r>
            <a:r>
              <a:rPr lang="fr-FR" sz="1800" dirty="0">
                <a:solidFill>
                  <a:srgbClr val="008000"/>
                </a:solidFill>
                <a:latin typeface="Century Gothic"/>
                <a:cs typeface="Century Gothic"/>
              </a:rPr>
              <a:t> : sources de </a:t>
            </a:r>
            <a:r>
              <a:rPr lang="fr-FR" sz="1800" dirty="0" smtClean="0">
                <a:solidFill>
                  <a:srgbClr val="008000"/>
                </a:solidFill>
                <a:latin typeface="Century Gothic"/>
                <a:cs typeface="Century Gothic"/>
              </a:rPr>
              <a:t>tensions multiples</a:t>
            </a:r>
            <a:r>
              <a:rPr lang="fr-FR" sz="1800" dirty="0">
                <a:solidFill>
                  <a:srgbClr val="008000"/>
                </a:solidFill>
                <a:latin typeface="Century Gothic"/>
                <a:cs typeface="Century Gothic"/>
              </a:rPr>
              <a:t>, les RPS n</a:t>
            </a:r>
            <a:r>
              <a:rPr lang="ja-JP" altLang="fr-FR" sz="1800" dirty="0">
                <a:solidFill>
                  <a:srgbClr val="008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008000"/>
                </a:solidFill>
                <a:latin typeface="Century Gothic"/>
                <a:cs typeface="Century Gothic"/>
              </a:rPr>
              <a:t>ont jamais une origine unique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008000"/>
                </a:solidFill>
                <a:latin typeface="Century Gothic"/>
                <a:cs typeface="Century Gothic"/>
              </a:rPr>
              <a:t>C</a:t>
            </a:r>
            <a:r>
              <a:rPr lang="ja-JP" altLang="fr-FR" sz="1800" dirty="0" smtClean="0">
                <a:solidFill>
                  <a:srgbClr val="008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 smtClean="0">
                <a:solidFill>
                  <a:srgbClr val="008000"/>
                </a:solidFill>
                <a:latin typeface="Century Gothic"/>
                <a:cs typeface="Century Gothic"/>
              </a:rPr>
              <a:t>est </a:t>
            </a:r>
            <a:r>
              <a:rPr lang="fr-FR" altLang="ja-JP" sz="1800" dirty="0">
                <a:solidFill>
                  <a:srgbClr val="008000"/>
                </a:solidFill>
                <a:latin typeface="Century Gothic"/>
                <a:cs typeface="Century Gothic"/>
              </a:rPr>
              <a:t>le </a:t>
            </a:r>
            <a:r>
              <a:rPr lang="fr-FR" altLang="ja-JP" sz="1800" b="1" dirty="0">
                <a:solidFill>
                  <a:srgbClr val="008000"/>
                </a:solidFill>
                <a:latin typeface="Century Gothic"/>
                <a:cs typeface="Century Gothic"/>
              </a:rPr>
              <a:t>résultat d</a:t>
            </a:r>
            <a:r>
              <a:rPr lang="ja-JP" altLang="fr-FR" sz="1800" b="1" dirty="0">
                <a:solidFill>
                  <a:srgbClr val="008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b="1" dirty="0">
                <a:solidFill>
                  <a:srgbClr val="008000"/>
                </a:solidFill>
                <a:latin typeface="Century Gothic"/>
                <a:cs typeface="Century Gothic"/>
              </a:rPr>
              <a:t>une combinaison de facteurs </a:t>
            </a:r>
            <a:r>
              <a:rPr lang="fr-FR" altLang="ja-JP" sz="1800" dirty="0">
                <a:solidFill>
                  <a:srgbClr val="008000"/>
                </a:solidFill>
                <a:latin typeface="Century Gothic"/>
                <a:cs typeface="Century Gothic"/>
              </a:rPr>
              <a:t>: prendre le </a:t>
            </a:r>
            <a:r>
              <a:rPr lang="fr-FR" altLang="ja-JP" sz="1800" dirty="0" smtClean="0">
                <a:solidFill>
                  <a:srgbClr val="008000"/>
                </a:solidFill>
                <a:latin typeface="Century Gothic"/>
                <a:cs typeface="Century Gothic"/>
              </a:rPr>
              <a:t>temps </a:t>
            </a:r>
            <a:r>
              <a:rPr lang="fr-FR" altLang="ja-JP" sz="1800" dirty="0">
                <a:solidFill>
                  <a:srgbClr val="008000"/>
                </a:solidFill>
                <a:latin typeface="Century Gothic"/>
                <a:cs typeface="Century Gothic"/>
              </a:rPr>
              <a:t>de rechercher les différentes causes, d</a:t>
            </a:r>
            <a:r>
              <a:rPr lang="ja-JP" altLang="fr-FR" sz="1800" dirty="0">
                <a:solidFill>
                  <a:srgbClr val="008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008000"/>
                </a:solidFill>
                <a:latin typeface="Century Gothic"/>
                <a:cs typeface="Century Gothic"/>
              </a:rPr>
              <a:t>analyser les </a:t>
            </a:r>
            <a:r>
              <a:rPr lang="fr-FR" altLang="ja-JP" sz="1800" dirty="0" smtClean="0">
                <a:solidFill>
                  <a:srgbClr val="008000"/>
                </a:solidFill>
                <a:latin typeface="Century Gothic"/>
                <a:cs typeface="Century Gothic"/>
              </a:rPr>
              <a:t>dysfonctionnements </a:t>
            </a:r>
            <a:r>
              <a:rPr lang="fr-FR" altLang="ja-JP" sz="1800" dirty="0">
                <a:solidFill>
                  <a:srgbClr val="008000"/>
                </a:solidFill>
                <a:latin typeface="Century Gothic"/>
                <a:cs typeface="Century Gothic"/>
              </a:rPr>
              <a:t>et de libérer la parole dans l</a:t>
            </a:r>
            <a:r>
              <a:rPr lang="ja-JP" altLang="fr-FR" sz="1800" dirty="0">
                <a:solidFill>
                  <a:srgbClr val="008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008000"/>
                </a:solidFill>
                <a:latin typeface="Century Gothic"/>
                <a:cs typeface="Century Gothic"/>
              </a:rPr>
              <a:t>entreprise</a:t>
            </a:r>
          </a:p>
          <a:p>
            <a:pPr eaLnBrk="1" hangingPunct="1"/>
            <a:r>
              <a:rPr lang="fr-FR" sz="1800" dirty="0">
                <a:solidFill>
                  <a:srgbClr val="008000"/>
                </a:solidFill>
                <a:latin typeface="Century Gothic"/>
                <a:cs typeface="Century Gothic"/>
              </a:rPr>
              <a:t>	</a:t>
            </a:r>
          </a:p>
          <a:p>
            <a:pPr eaLnBrk="1" hangingPunct="1"/>
            <a:r>
              <a:rPr lang="fr-FR" sz="1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Faux :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Certaines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actions simples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 peuvent contribuer à réduire les tensions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Démarche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progressive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, avec des améliorations mises en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place rapidement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et d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autres déployées sur le long terme</a:t>
            </a:r>
            <a:endParaRPr lang="fr-FR" sz="1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518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38195" y="1567379"/>
            <a:ext cx="8643937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 b="1" dirty="0">
                <a:latin typeface="Century Gothic"/>
                <a:ea typeface="ＭＳ Ｐゴシック" charset="-128"/>
                <a:cs typeface="Century Gothic"/>
              </a:rPr>
              <a:t>Le stress, c</a:t>
            </a:r>
            <a:r>
              <a:rPr lang="ja-JP" altLang="fr-FR" sz="1800" b="1" dirty="0">
                <a:latin typeface="Century Gothic"/>
                <a:ea typeface="ＭＳ Ｐゴシック" charset="-128"/>
                <a:cs typeface="Century Gothic"/>
              </a:rPr>
              <a:t>’</a:t>
            </a:r>
            <a:r>
              <a:rPr lang="fr-FR" altLang="ja-JP" sz="1800" b="1" dirty="0">
                <a:latin typeface="Century Gothic"/>
                <a:ea typeface="ＭＳ Ｐゴシック" charset="-128"/>
                <a:cs typeface="Century Gothic"/>
              </a:rPr>
              <a:t>est une question </a:t>
            </a:r>
            <a:r>
              <a:rPr lang="fr-FR" altLang="ja-JP" sz="1800" b="1" dirty="0" smtClean="0">
                <a:latin typeface="Century Gothic"/>
                <a:ea typeface="ＭＳ Ｐゴシック" charset="-128"/>
                <a:cs typeface="Century Gothic"/>
              </a:rPr>
              <a:t>d’individu</a:t>
            </a:r>
            <a:r>
              <a:rPr lang="fr-FR" altLang="ja-JP" sz="1800" b="1" dirty="0">
                <a:latin typeface="Century Gothic"/>
                <a:ea typeface="ＭＳ Ｐゴシック" charset="-128"/>
                <a:cs typeface="Century Gothic"/>
              </a:rPr>
              <a:t>, de ressenti, </a:t>
            </a:r>
            <a:endParaRPr lang="fr-FR" altLang="ja-JP" sz="1800" b="1" dirty="0" smtClean="0">
              <a:latin typeface="Century Gothic"/>
              <a:ea typeface="ＭＳ Ｐゴシック" charset="-128"/>
              <a:cs typeface="Century Gothic"/>
            </a:endParaRPr>
          </a:p>
          <a:p>
            <a:pPr algn="ctr" eaLnBrk="1" hangingPunct="1"/>
            <a:r>
              <a:rPr lang="fr-FR" altLang="ja-JP" sz="1800" b="1" dirty="0" smtClean="0">
                <a:latin typeface="Century Gothic"/>
                <a:ea typeface="ＭＳ Ｐゴシック" charset="-128"/>
                <a:cs typeface="Century Gothic"/>
              </a:rPr>
              <a:t>le </a:t>
            </a:r>
            <a:r>
              <a:rPr lang="fr-FR" altLang="ja-JP" sz="1800" b="1" dirty="0">
                <a:latin typeface="Century Gothic"/>
                <a:ea typeface="ＭＳ Ｐゴシック" charset="-128"/>
                <a:cs typeface="Century Gothic"/>
              </a:rPr>
              <a:t>travail </a:t>
            </a:r>
            <a:r>
              <a:rPr lang="fr-FR" altLang="ja-JP" sz="1800" b="1" dirty="0" smtClean="0">
                <a:latin typeface="Century Gothic"/>
                <a:ea typeface="ＭＳ Ｐゴシック" charset="-128"/>
                <a:cs typeface="Century Gothic"/>
              </a:rPr>
              <a:t>n’a </a:t>
            </a:r>
            <a:r>
              <a:rPr lang="fr-FR" altLang="ja-JP" sz="1800" b="1" dirty="0">
                <a:latin typeface="Century Gothic"/>
                <a:ea typeface="ＭＳ Ｐゴシック" charset="-128"/>
                <a:cs typeface="Century Gothic"/>
              </a:rPr>
              <a:t>rien à voir là-dedans.</a:t>
            </a:r>
          </a:p>
          <a:p>
            <a:pPr algn="ctr" eaLnBrk="1" hangingPunct="1"/>
            <a:endParaRPr lang="fr-FR" sz="1800" b="1" dirty="0">
              <a:solidFill>
                <a:srgbClr val="00509C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eaLnBrk="1" hangingPunct="1"/>
            <a:r>
              <a:rPr lang="fr-FR" sz="1800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sz="1800" b="1" dirty="0">
                <a:solidFill>
                  <a:srgbClr val="008000"/>
                </a:solidFill>
                <a:latin typeface="Century Gothic"/>
                <a:cs typeface="Century Gothic"/>
              </a:rPr>
              <a:t>Vrai :</a:t>
            </a:r>
            <a:r>
              <a:rPr lang="fr-FR" sz="1800" b="1" dirty="0">
                <a:solidFill>
                  <a:srgbClr val="0000FF"/>
                </a:solidFill>
                <a:latin typeface="Century Gothic"/>
                <a:cs typeface="Century Gothic"/>
              </a:rPr>
              <a:t>		</a:t>
            </a:r>
          </a:p>
          <a:p>
            <a:pPr eaLnBrk="1" hangingPunct="1"/>
            <a:r>
              <a:rPr lang="fr-FR" sz="1800" b="1" dirty="0">
                <a:solidFill>
                  <a:srgbClr val="0000FF"/>
                </a:solidFill>
                <a:latin typeface="Century Gothic"/>
                <a:ea typeface="ＭＳ ゴシック" charset="0"/>
                <a:cs typeface="Century Gothic"/>
              </a:rPr>
              <a:t>	</a:t>
            </a:r>
            <a:r>
              <a:rPr lang="fr-FR" sz="1800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La </a:t>
            </a:r>
            <a:r>
              <a:rPr lang="fr-FR" sz="1800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manière de manifester son stress </a:t>
            </a:r>
            <a:r>
              <a:rPr lang="fr-FR" sz="1800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est différente selon les individus 	(énervement, déprime…)</a:t>
            </a:r>
          </a:p>
          <a:p>
            <a:pPr eaLnBrk="1" hangingPunct="1"/>
            <a:r>
              <a:rPr lang="fr-FR" sz="1800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	Attention : nulle histoire de force ou fragilité : chaque individu réagit 	différemment à une même situation</a:t>
            </a:r>
          </a:p>
          <a:p>
            <a:pPr eaLnBrk="1" hangingPunct="1"/>
            <a:endParaRPr lang="fr-FR" sz="1800" b="1" dirty="0">
              <a:solidFill>
                <a:srgbClr val="0000FF"/>
              </a:solidFill>
              <a:latin typeface="Century Gothic"/>
              <a:ea typeface="ＭＳ ゴシック" charset="0"/>
              <a:cs typeface="Century Gothic"/>
            </a:endParaRPr>
          </a:p>
          <a:p>
            <a:pPr eaLnBrk="1" hangingPunct="1"/>
            <a:r>
              <a:rPr lang="fr-FR" sz="1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Faux :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Tout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le monde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peut être touché, peut présenter des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manifestations pathologiques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de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stress 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Souvent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ce sont les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agents les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plus « motivés », « investis » dans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leur travail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-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le travail a donc quelque chose à voir dans le stress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: surcharge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de travail qui dure, moyens insuffisants,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changements fréquents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4742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57038" y="1844824"/>
            <a:ext cx="783431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Un peu de stress, ça ne fait pas de mal. </a:t>
            </a:r>
          </a:p>
          <a:p>
            <a:pPr algn="ctr" eaLnBrk="1" hangingPunct="1"/>
            <a:r>
              <a:rPr lang="fr-FR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au contraire, ça booste. </a:t>
            </a:r>
          </a:p>
          <a:p>
            <a:pPr algn="ctr" eaLnBrk="1" hangingPunct="1"/>
            <a:endParaRPr lang="fr-FR" sz="2800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sz="2800" b="1" dirty="0">
                <a:solidFill>
                  <a:srgbClr val="008000"/>
                </a:solidFill>
                <a:latin typeface="Century Gothic"/>
                <a:cs typeface="Century Gothic"/>
              </a:rPr>
              <a:t>Vrai</a:t>
            </a:r>
            <a:r>
              <a:rPr lang="fr-FR" sz="2800" b="1" dirty="0">
                <a:solidFill>
                  <a:srgbClr val="0000FF"/>
                </a:solidFill>
                <a:latin typeface="Century Gothic"/>
                <a:cs typeface="Century Gothic"/>
              </a:rPr>
              <a:t>		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cs typeface="Century Gothic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309806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61366" y="1409983"/>
            <a:ext cx="8401050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1800" b="1" dirty="0">
              <a:solidFill>
                <a:srgbClr val="312B6B"/>
              </a:solidFill>
              <a:latin typeface="Century Gothic"/>
              <a:cs typeface="Century Gothic"/>
            </a:endParaRPr>
          </a:p>
          <a:p>
            <a:pPr algn="ctr" eaLnBrk="1" hangingPunct="1"/>
            <a:r>
              <a:rPr lang="fr-FR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Un peu de stress, ça ne fait pas de mal.  Au contraire, ça booste. </a:t>
            </a:r>
          </a:p>
          <a:p>
            <a:pPr algn="ctr" eaLnBrk="1" hangingPunct="1"/>
            <a:endParaRPr lang="fr-FR" sz="1800" b="1" dirty="0">
              <a:solidFill>
                <a:srgbClr val="00509C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eaLnBrk="1" hangingPunct="1"/>
            <a:r>
              <a:rPr lang="fr-FR" sz="1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Faux :</a:t>
            </a:r>
          </a:p>
          <a:p>
            <a:pPr marL="1028700" lvl="1" algn="just" eaLnBrk="1" hangingPunct="1">
              <a:buFont typeface="Arial"/>
              <a:buChar char="•"/>
            </a:pPr>
            <a:r>
              <a:rPr lang="fr-FR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Ne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pas confondre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le stress avec la motivation ou l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implication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au travail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!</a:t>
            </a:r>
          </a:p>
          <a:p>
            <a:pPr algn="just" eaLnBrk="1" hangingPunct="1"/>
            <a:endParaRPr lang="fr-FR" sz="1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028700" lvl="1" algn="just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On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pense que le stress « booste » car l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individu est effectivement </a:t>
            </a:r>
            <a:r>
              <a:rPr lang="fr-FR" altLang="ja-JP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capable </a:t>
            </a:r>
            <a:r>
              <a:rPr lang="fr-FR" altLang="ja-JP" sz="1800" b="1" dirty="0">
                <a:solidFill>
                  <a:srgbClr val="FF0000"/>
                </a:solidFill>
                <a:latin typeface="Century Gothic"/>
                <a:cs typeface="Century Gothic"/>
              </a:rPr>
              <a:t>de </a:t>
            </a:r>
            <a:r>
              <a:rPr lang="fr-FR" altLang="ja-JP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s’adapter </a:t>
            </a:r>
            <a:r>
              <a:rPr lang="fr-FR" altLang="ja-JP" sz="1800" b="1" dirty="0">
                <a:solidFill>
                  <a:srgbClr val="FF0000"/>
                </a:solidFill>
                <a:latin typeface="Century Gothic"/>
                <a:cs typeface="Century Gothic"/>
              </a:rPr>
              <a:t>à une situation nouvelle ou à une </a:t>
            </a:r>
            <a:r>
              <a:rPr lang="fr-FR" altLang="ja-JP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difficulté ponctuelle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: l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organisme réagit et puise dans ses ressources ; cela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n</a:t>
            </a:r>
            <a:r>
              <a:rPr lang="ja-JP" alt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valable que lorsque le phénomène est limité dans le temps</a:t>
            </a:r>
          </a:p>
          <a:p>
            <a:pPr marL="1028700" lvl="1" algn="just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Ce qu’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on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appelle </a:t>
            </a:r>
            <a:r>
              <a:rPr lang="fr-FR" altLang="ja-JP" sz="1800" b="1" dirty="0">
                <a:solidFill>
                  <a:srgbClr val="FF0000"/>
                </a:solidFill>
                <a:latin typeface="Century Gothic"/>
                <a:cs typeface="Century Gothic"/>
              </a:rPr>
              <a:t>stress au travail est différent de cette </a:t>
            </a:r>
            <a:r>
              <a:rPr lang="fr-FR" altLang="ja-JP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situation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: urgence devenue la norme, afflux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d’usagers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permanent,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surcharge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de travail et défis se répétant très souvent… =&gt; stress,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avec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des </a:t>
            </a:r>
            <a:r>
              <a:rPr lang="fr-FR" altLang="ja-JP" sz="1800" b="1" dirty="0">
                <a:solidFill>
                  <a:srgbClr val="FF0000"/>
                </a:solidFill>
                <a:latin typeface="Century Gothic"/>
                <a:cs typeface="Century Gothic"/>
              </a:rPr>
              <a:t>conséquences néfastes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, pour les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agents et la structure publique</a:t>
            </a:r>
            <a:endParaRPr lang="fr-FR" sz="1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072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62219" y="1556792"/>
            <a:ext cx="79835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La plainte </a:t>
            </a:r>
            <a:r>
              <a:rPr lang="fr-FR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d’</a:t>
            </a:r>
            <a:r>
              <a:rPr lang="fr-FR" altLang="ja-JP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un </a:t>
            </a:r>
            <a:r>
              <a:rPr lang="fr-FR" altLang="ja-JP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seul </a:t>
            </a:r>
            <a:r>
              <a:rPr lang="fr-FR" altLang="ja-JP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agent n’est </a:t>
            </a:r>
            <a:r>
              <a:rPr lang="fr-FR" altLang="ja-JP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pas significative quand il </a:t>
            </a:r>
            <a:r>
              <a:rPr lang="fr-FR" altLang="ja-JP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s’agit </a:t>
            </a:r>
            <a:r>
              <a:rPr lang="fr-FR" altLang="ja-JP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de stress au travail. Il faut </a:t>
            </a:r>
            <a:r>
              <a:rPr lang="fr-FR" altLang="ja-JP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attendre que </a:t>
            </a:r>
            <a:r>
              <a:rPr lang="fr-FR" altLang="ja-JP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plusieurs personnes se manifestent.</a:t>
            </a:r>
          </a:p>
          <a:p>
            <a:pPr algn="ctr" eaLnBrk="1" hangingPunct="1"/>
            <a:endParaRPr lang="fr-FR" b="1" dirty="0">
              <a:solidFill>
                <a:srgbClr val="312B6B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algn="ctr" eaLnBrk="1" hangingPunct="1"/>
            <a:endParaRPr lang="fr-FR" sz="2800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sz="2800" b="1" dirty="0">
                <a:solidFill>
                  <a:srgbClr val="008000"/>
                </a:solidFill>
                <a:latin typeface="Century Gothic"/>
                <a:cs typeface="Century Gothic"/>
              </a:rPr>
              <a:t>Vrai</a:t>
            </a:r>
            <a:r>
              <a:rPr lang="fr-FR" sz="2800" b="1" dirty="0">
                <a:solidFill>
                  <a:srgbClr val="0000FF"/>
                </a:solidFill>
                <a:latin typeface="Century Gothic"/>
                <a:cs typeface="Century Gothic"/>
              </a:rPr>
              <a:t>		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cs typeface="Century Gothic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121158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93048" y="1153923"/>
            <a:ext cx="8340725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 b="1" dirty="0" smtClean="0">
                <a:latin typeface="Century Gothic"/>
                <a:cs typeface="Century Gothic"/>
              </a:rPr>
              <a:t> </a:t>
            </a:r>
            <a:endParaRPr lang="fr-FR" sz="1800" b="1" dirty="0">
              <a:latin typeface="Century Gothic"/>
              <a:cs typeface="Century Gothic"/>
            </a:endParaRPr>
          </a:p>
          <a:p>
            <a:pPr algn="ctr" eaLnBrk="1" hangingPunct="1"/>
            <a:endParaRPr lang="fr-FR" sz="1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La plainte </a:t>
            </a:r>
            <a:r>
              <a:rPr lang="fr-FR" sz="1800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d’</a:t>
            </a:r>
            <a:r>
              <a:rPr lang="fr-FR" altLang="ja-JP" sz="1800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un </a:t>
            </a:r>
            <a:r>
              <a:rPr lang="fr-FR" altLang="ja-JP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seul </a:t>
            </a:r>
            <a:r>
              <a:rPr lang="fr-FR" altLang="ja-JP" sz="1800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agent n’est </a:t>
            </a:r>
            <a:r>
              <a:rPr lang="fr-FR" altLang="ja-JP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pas significative quand il </a:t>
            </a:r>
            <a:r>
              <a:rPr lang="fr-FR" altLang="ja-JP" sz="1800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s’agit </a:t>
            </a:r>
            <a:r>
              <a:rPr lang="fr-FR" altLang="ja-JP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/>
            </a:r>
            <a:br>
              <a:rPr lang="fr-FR" altLang="ja-JP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</a:br>
            <a:r>
              <a:rPr lang="fr-FR" altLang="ja-JP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de stress au travail. Il faut attendre que plusieurs personnes </a:t>
            </a:r>
            <a:br>
              <a:rPr lang="fr-FR" altLang="ja-JP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</a:br>
            <a:r>
              <a:rPr lang="fr-FR" altLang="ja-JP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se manifestent.</a:t>
            </a:r>
          </a:p>
          <a:p>
            <a:pPr algn="ctr" eaLnBrk="1" hangingPunct="1"/>
            <a:endParaRPr lang="fr-FR" sz="1800" b="1" dirty="0">
              <a:solidFill>
                <a:srgbClr val="00509C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eaLnBrk="1" hangingPunct="1"/>
            <a:r>
              <a:rPr lang="fr-FR" sz="1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Faux :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Quand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un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agent exprime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un malaise au travail,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c’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est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un signe,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une </a:t>
            </a:r>
            <a:r>
              <a:rPr lang="fr-FR" altLang="ja-JP" sz="1800" b="1" dirty="0">
                <a:solidFill>
                  <a:srgbClr val="FF0000"/>
                </a:solidFill>
                <a:latin typeface="Century Gothic"/>
                <a:cs typeface="Century Gothic"/>
              </a:rPr>
              <a:t>alerte potentielle (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trop souvent perçu comme un « aveu de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faiblesse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 », ou risque d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être « mal vu »)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La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vraie question :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l’agent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qui s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exprime est-il le seul à ressentir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ce 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malaise ou </a:t>
            </a:r>
            <a:r>
              <a:rPr lang="fr-FR" altLang="ja-JP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d’autres </a:t>
            </a:r>
            <a:r>
              <a:rPr lang="fr-FR" altLang="ja-JP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agents éprouvent</a:t>
            </a:r>
            <a:r>
              <a:rPr lang="fr-FR" altLang="ja-JP" sz="1800" b="1" dirty="0">
                <a:solidFill>
                  <a:srgbClr val="FF0000"/>
                </a:solidFill>
                <a:latin typeface="Century Gothic"/>
                <a:cs typeface="Century Gothic"/>
              </a:rPr>
              <a:t>-ils la même chose </a:t>
            </a:r>
            <a:r>
              <a:rPr lang="fr-FR" altLang="ja-JP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sans </a:t>
            </a:r>
            <a:r>
              <a:rPr lang="fr-FR" altLang="ja-JP" sz="1800" b="1" dirty="0">
                <a:solidFill>
                  <a:srgbClr val="FF0000"/>
                </a:solidFill>
                <a:latin typeface="Century Gothic"/>
                <a:cs typeface="Century Gothic"/>
              </a:rPr>
              <a:t>le dire ?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Nécessité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chercher à en savoir plus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 : interroger médecin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de prévention, représentants du personnels, étudier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l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absentéisme, les démissions, les problèmes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liés à la qualité du travail.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.. Croiser les indicateurs</a:t>
            </a:r>
          </a:p>
          <a:p>
            <a:pPr eaLnBrk="1" hangingPunct="1"/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413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990915" y="1803939"/>
            <a:ext cx="71453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Le stress au travail, </a:t>
            </a:r>
            <a:r>
              <a:rPr lang="fr-FR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c’</a:t>
            </a:r>
            <a:r>
              <a:rPr lang="fr-FR" altLang="ja-JP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est </a:t>
            </a:r>
            <a:r>
              <a:rPr lang="fr-FR" altLang="ja-JP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toujours de la faute </a:t>
            </a:r>
            <a:r>
              <a:rPr lang="fr-FR" altLang="ja-JP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du supérieur hiérarchique.</a:t>
            </a:r>
            <a:endParaRPr lang="fr-FR" altLang="ja-JP" b="1" dirty="0">
              <a:solidFill>
                <a:srgbClr val="312B6B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algn="ctr" eaLnBrk="1" hangingPunct="1"/>
            <a:endParaRPr lang="fr-FR" b="1" dirty="0">
              <a:solidFill>
                <a:srgbClr val="00509C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algn="ctr" eaLnBrk="1" hangingPunct="1"/>
            <a:endParaRPr lang="fr-FR" sz="2800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sz="2800" b="1" dirty="0">
                <a:solidFill>
                  <a:srgbClr val="008000"/>
                </a:solidFill>
                <a:latin typeface="Century Gothic"/>
                <a:cs typeface="Century Gothic"/>
              </a:rPr>
              <a:t>Vrai</a:t>
            </a:r>
            <a:r>
              <a:rPr lang="fr-FR" sz="2800" b="1" dirty="0">
                <a:solidFill>
                  <a:srgbClr val="0000FF"/>
                </a:solidFill>
                <a:latin typeface="Century Gothic"/>
                <a:cs typeface="Century Gothic"/>
              </a:rPr>
              <a:t>		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cs typeface="Century Gothic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406742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4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62604" y="1260005"/>
            <a:ext cx="8401050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2800" b="1" dirty="0">
              <a:solidFill>
                <a:srgbClr val="312B6B"/>
              </a:solidFill>
              <a:latin typeface="Century Gothic"/>
              <a:ea typeface="+mj-ea"/>
              <a:cs typeface="Century Gothic"/>
            </a:endParaRPr>
          </a:p>
          <a:p>
            <a:pPr algn="ctr" eaLnBrk="1" hangingPunct="1"/>
            <a:r>
              <a:rPr lang="fr-FR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Le stress au travail, c</a:t>
            </a:r>
            <a:r>
              <a:rPr lang="ja-JP" altLang="fr-FR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’</a:t>
            </a:r>
            <a:r>
              <a:rPr lang="fr-FR" altLang="ja-JP" sz="1800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est toujours de la faute </a:t>
            </a:r>
            <a:r>
              <a:rPr lang="fr-FR" altLang="ja-JP" sz="1800" b="1" dirty="0" smtClean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du supérieur hiérarchique.</a:t>
            </a:r>
            <a:endParaRPr lang="fr-FR" altLang="ja-JP" sz="1800" b="1" dirty="0">
              <a:solidFill>
                <a:srgbClr val="312B6B"/>
              </a:solidFill>
              <a:latin typeface="Century Gothic"/>
              <a:ea typeface="ＭＳ Ｐゴシック" charset="-128"/>
              <a:cs typeface="Century Gothic"/>
            </a:endParaRPr>
          </a:p>
          <a:p>
            <a:pPr algn="ctr" eaLnBrk="1" hangingPunct="1"/>
            <a:endParaRPr lang="fr-FR" sz="1800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 eaLnBrk="1" hangingPunct="1"/>
            <a:endParaRPr lang="fr-FR" sz="1800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eaLnBrk="1" hangingPunct="1"/>
            <a:r>
              <a:rPr lang="fr-FR" sz="1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Faux :</a:t>
            </a: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En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matière de prévention du stress, il est nécessaire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de sortir de </a:t>
            </a:r>
            <a:r>
              <a:rPr lang="fr-FR" sz="1800" b="1" dirty="0" smtClean="0">
                <a:solidFill>
                  <a:srgbClr val="FF0000"/>
                </a:solidFill>
                <a:latin typeface="Century Gothic"/>
                <a:cs typeface="Century Gothic"/>
              </a:rPr>
              <a:t>la notion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de coupable !</a:t>
            </a:r>
          </a:p>
          <a:p>
            <a:pPr marL="1028700" lvl="1" eaLnBrk="1" hangingPunct="1">
              <a:buFont typeface="Arial"/>
              <a:buChar char="•"/>
            </a:pPr>
            <a:endParaRPr lang="fr-FR" sz="1800" b="1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multiples causes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sont à trouver dans l</a:t>
            </a:r>
            <a:r>
              <a:rPr lang="ja-JP" alt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’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organisation et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 fonctionnement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de </a:t>
            </a:r>
            <a:r>
              <a:rPr lang="fr-FR" altLang="ja-JP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l’établissement</a:t>
            </a:r>
            <a:r>
              <a:rPr lang="fr-FR" altLang="ja-JP" sz="1800" dirty="0">
                <a:solidFill>
                  <a:srgbClr val="FF0000"/>
                </a:solidFill>
                <a:latin typeface="Century Gothic"/>
                <a:cs typeface="Century Gothic"/>
              </a:rPr>
              <a:t>, de la structure</a:t>
            </a:r>
          </a:p>
          <a:p>
            <a:pPr marL="1028700" lvl="1" eaLnBrk="1" hangingPunct="1">
              <a:buFont typeface="Arial"/>
              <a:buChar char="•"/>
            </a:pPr>
            <a:endParaRPr lang="fr-FR" sz="1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028700" lvl="1" eaLnBrk="1" hangingPunct="1">
              <a:buFont typeface="Arial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Les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encadrants ont </a:t>
            </a:r>
            <a:r>
              <a:rPr lang="fr-FR" sz="1800" b="1" dirty="0">
                <a:solidFill>
                  <a:srgbClr val="FF0000"/>
                </a:solidFill>
                <a:latin typeface="Century Gothic"/>
                <a:cs typeface="Century Gothic"/>
              </a:rPr>
              <a:t>une responsabilité dans la prévention du stress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au </a:t>
            </a:r>
            <a:r>
              <a:rPr lang="fr-FR" sz="1800" dirty="0">
                <a:solidFill>
                  <a:srgbClr val="FF0000"/>
                </a:solidFill>
                <a:latin typeface="Century Gothic"/>
                <a:cs typeface="Century Gothic"/>
              </a:rPr>
              <a:t>travail, sans pour autant devenir les boucs émissaires de toutes 	les tensions dans </a:t>
            </a:r>
            <a:r>
              <a:rPr lang="fr-FR" sz="1800" dirty="0" smtClean="0">
                <a:solidFill>
                  <a:srgbClr val="FF0000"/>
                </a:solidFill>
                <a:latin typeface="Century Gothic"/>
                <a:cs typeface="Century Gothic"/>
              </a:rPr>
              <a:t>la structure </a:t>
            </a:r>
            <a:endParaRPr lang="fr-FR" sz="18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87207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28648" y="6357938"/>
            <a:ext cx="5234289" cy="364831"/>
          </a:xfrm>
        </p:spPr>
        <p:txBody>
          <a:bodyPr>
            <a:normAutofit/>
          </a:bodyPr>
          <a:lstStyle/>
          <a:p>
            <a:r>
              <a:rPr lang="fr-FR" dirty="0"/>
              <a:t>Quizz RPS FP</a:t>
            </a:r>
            <a:endParaRPr lang="fr-FR" dirty="0"/>
          </a:p>
        </p:txBody>
      </p:sp>
      <p:sp>
        <p:nvSpPr>
          <p:cNvPr id="7" name="Titre 2"/>
          <p:cNvSpPr txBox="1">
            <a:spLocks/>
          </p:cNvSpPr>
          <p:nvPr/>
        </p:nvSpPr>
        <p:spPr>
          <a:xfrm>
            <a:off x="616300" y="64140"/>
            <a:ext cx="7891363" cy="73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</a:rPr>
              <a:t>Affirmation 5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84458" y="1274155"/>
            <a:ext cx="83550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endParaRPr lang="fr-FR" sz="2800" b="1" dirty="0">
              <a:latin typeface="Century Gothic"/>
              <a:cs typeface="Century Gothic"/>
            </a:endParaRPr>
          </a:p>
          <a:p>
            <a:pPr algn="ctr" eaLnBrk="1" hangingPunct="1"/>
            <a:r>
              <a:rPr lang="fr-FR" b="1" dirty="0">
                <a:solidFill>
                  <a:srgbClr val="312B6B"/>
                </a:solidFill>
                <a:latin typeface="Century Gothic"/>
                <a:ea typeface="ＭＳ Ｐゴシック" charset="-128"/>
                <a:cs typeface="Century Gothic"/>
              </a:rPr>
              <a:t>Mieux vaut ne pas en parler sur son lieu de travail pour éviter les problèmes</a:t>
            </a:r>
          </a:p>
          <a:p>
            <a:pPr algn="ctr" eaLnBrk="1" hangingPunct="1"/>
            <a:endParaRPr lang="fr-FR" sz="2800" b="1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  <a:latin typeface="Century Gothic"/>
                <a:ea typeface="ＭＳ ゴシック" charset="0"/>
                <a:cs typeface="Century Gothic"/>
              </a:rPr>
              <a:t>☐ </a:t>
            </a:r>
            <a:r>
              <a:rPr lang="fr-FR" sz="2800" b="1" dirty="0">
                <a:solidFill>
                  <a:srgbClr val="008000"/>
                </a:solidFill>
                <a:latin typeface="Century Gothic"/>
                <a:cs typeface="Century Gothic"/>
              </a:rPr>
              <a:t>Vrai</a:t>
            </a:r>
            <a:r>
              <a:rPr lang="fr-FR" sz="2800" b="1" dirty="0">
                <a:solidFill>
                  <a:srgbClr val="0000FF"/>
                </a:solidFill>
                <a:latin typeface="Century Gothic"/>
                <a:cs typeface="Century Gothic"/>
              </a:rPr>
              <a:t>		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ea typeface="ＭＳ ゴシック" charset="0"/>
                <a:cs typeface="Century Gothic"/>
              </a:rPr>
              <a:t>☐  </a:t>
            </a:r>
            <a:r>
              <a:rPr lang="fr-FR" sz="2800" b="1" dirty="0">
                <a:solidFill>
                  <a:srgbClr val="FF0000"/>
                </a:solidFill>
                <a:latin typeface="Century Gothic"/>
                <a:cs typeface="Century Gothic"/>
              </a:rPr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320370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aractauvrha">
  <a:themeElements>
    <a:clrScheme name="Personnalisée 1">
      <a:dk1>
        <a:srgbClr val="312B6B"/>
      </a:dk1>
      <a:lt1>
        <a:sysClr val="window" lastClr="FFFFFF"/>
      </a:lt1>
      <a:dk2>
        <a:srgbClr val="312B6B"/>
      </a:dk2>
      <a:lt2>
        <a:srgbClr val="FFFFFF"/>
      </a:lt2>
      <a:accent1>
        <a:srgbClr val="312B6B"/>
      </a:accent1>
      <a:accent2>
        <a:srgbClr val="28B8CE"/>
      </a:accent2>
      <a:accent3>
        <a:srgbClr val="B91267"/>
      </a:accent3>
      <a:accent4>
        <a:srgbClr val="E94E24"/>
      </a:accent4>
      <a:accent5>
        <a:srgbClr val="E0AD00"/>
      </a:accent5>
      <a:accent6>
        <a:srgbClr val="CBBBA0"/>
      </a:accent6>
      <a:hlink>
        <a:srgbClr val="28B8CE"/>
      </a:hlink>
      <a:folHlink>
        <a:srgbClr val="C3E5E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on Document Anact" ma:contentTypeID="0x0101003B434280B7F2C44A878EE940E3DA649C00261DF614F2E0DA4F9F8EFFC728D558B4002F68202366B57D4FBF792073121A422A" ma:contentTypeVersion="0" ma:contentTypeDescription="" ma:contentTypeScope="" ma:versionID="93fcc5afead5f7f0e74e374ba89a46a6">
  <xsd:schema xmlns:xsd="http://www.w3.org/2001/XMLSchema" xmlns:xs="http://www.w3.org/2001/XMLSchema" xmlns:p="http://schemas.microsoft.com/office/2006/metadata/properties" xmlns:ns2="b51c6c7b-b17c-4de8-8788-3a93de17e69b" targetNamespace="http://schemas.microsoft.com/office/2006/metadata/properties" ma:root="true" ma:fieldsID="3d9d0473513d23dab503a4abed023050" ns2:_="">
    <xsd:import namespace="b51c6c7b-b17c-4de8-8788-3a93de17e69b"/>
    <xsd:element name="properties">
      <xsd:complexType>
        <xsd:sequence>
          <xsd:element name="documentManagement">
            <xsd:complexType>
              <xsd:all>
                <xsd:element ref="ns2:c3372a7c623e4427b5e21cf6f237b28f" minOccurs="0"/>
                <xsd:element ref="ns2:TaxCatchAll" minOccurs="0"/>
                <xsd:element ref="ns2:TaxCatchAllLabel" minOccurs="0"/>
                <xsd:element ref="ns2:g8929b400e294aeeb187f56d1496251c" minOccurs="0"/>
                <xsd:element ref="ns2:f85c5fa148c04ca6a7805ccda99a7af3" minOccurs="0"/>
                <xsd:element ref="ns2:Document_x0020_de_x0020_référ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c6c7b-b17c-4de8-8788-3a93de17e69b" elementFormDefault="qualified">
    <xsd:import namespace="http://schemas.microsoft.com/office/2006/documentManagement/types"/>
    <xsd:import namespace="http://schemas.microsoft.com/office/infopath/2007/PartnerControls"/>
    <xsd:element name="c3372a7c623e4427b5e21cf6f237b28f" ma:index="8" ma:taxonomy="true" ma:internalName="c3372a7c623e4427b5e21cf6f237b28f" ma:taxonomyFieldName="Structure_x002F_D_x00e9_partement" ma:displayName="Structure/Département" ma:default="" ma:fieldId="{c3372a7c-623e-4427-b5e2-1cf6f237b28f}" ma:sspId="10c354d3-1267-4eff-b669-10bdc1459010" ma:termSetId="a5b07e40-2385-47d3-b1c2-907d463b7f5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onne Attraper tout de Taxonomie" ma:hidden="true" ma:list="{57fd4316-64c0-4aa8-9ed2-b0dc4cca8629}" ma:internalName="TaxCatchAll" ma:showField="CatchAllData" ma:web="3b4f3964-d7ad-4293-9ff6-6c872ef2dd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hidden="true" ma:list="{57fd4316-64c0-4aa8-9ed2-b0dc4cca8629}" ma:internalName="TaxCatchAllLabel" ma:readOnly="true" ma:showField="CatchAllDataLabel" ma:web="3b4f3964-d7ad-4293-9ff6-6c872ef2dd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8929b400e294aeeb187f56d1496251c" ma:index="12" ma:taxonomy="true" ma:internalName="g8929b400e294aeeb187f56d1496251c" ma:taxonomyFieldName="Procesus" ma:displayName="Processus" ma:default="" ma:fieldId="{08929b40-0e29-4aee-b187-f56d1496251c}" ma:sspId="10c354d3-1267-4eff-b669-10bdc1459010" ma:termSetId="a3497f0b-36ab-4178-9e55-5681d0bcb7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5c5fa148c04ca6a7805ccda99a7af3" ma:index="14" ma:taxonomy="true" ma:internalName="f85c5fa148c04ca6a7805ccda99a7af3" ma:taxonomyFieldName="Th_x00e8_me" ma:displayName="Thème" ma:default="" ma:fieldId="{f85c5fa1-48c0-4ca6-a780-5ccda99a7af3}" ma:taxonomyMulti="true" ma:sspId="10c354d3-1267-4eff-b669-10bdc1459010" ma:termSetId="77573941-93e2-4fbd-ae9d-b0bdc48535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x0020_de_x0020_référence" ma:index="16" nillable="true" ma:displayName="Document de référence" ma:default="Non" ma:format="Dropdown" ma:internalName="Document_x0020_de_x0020_r_x00e9_f_x00e9_rence">
      <xsd:simpleType>
        <xsd:restriction base="dms:Choice">
          <xsd:enumeration value="Oui"/>
          <xsd:enumeration value="N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0c354d3-1267-4eff-b669-10bdc1459010" ContentTypeId="0x0101003B434280B7F2C44A878EE940E3DA649C00261DF614F2E0DA4F9F8EFFC728D558B4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3372a7c623e4427b5e21cf6f237b28f xmlns="b51c6c7b-b17c-4de8-8788-3a93de17e6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Département EST</TermName>
          <TermId xmlns="http://schemas.microsoft.com/office/infopath/2007/PartnerControls">b6670b3d-697a-4839-8f10-c804cbfd9a04</TermId>
        </TermInfo>
      </Terms>
    </c3372a7c623e4427b5e21cf6f237b28f>
    <Document_x0020_de_x0020_référence xmlns="b51c6c7b-b17c-4de8-8788-3a93de17e69b">Non</Document_x0020_de_x0020_référence>
    <f85c5fa148c04ca6a7805ccda99a7af3 xmlns="b51c6c7b-b17c-4de8-8788-3a93de17e6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Risques psychosociaux</TermName>
          <TermId xmlns="http://schemas.microsoft.com/office/infopath/2007/PartnerControls">ea2271fa-f1ad-4ee2-b8de-7b0ff06d4e5a</TermId>
        </TermInfo>
      </Terms>
    </f85c5fa148c04ca6a7805ccda99a7af3>
    <g8929b400e294aeeb187f56d1496251c xmlns="b51c6c7b-b17c-4de8-8788-3a93de17e6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Transfert et diffusion</TermName>
          <TermId xmlns="http://schemas.microsoft.com/office/infopath/2007/PartnerControls">bafdcd9c-2706-4906-9a6c-987969e27d66</TermId>
        </TermInfo>
      </Terms>
    </g8929b400e294aeeb187f56d1496251c>
    <TaxCatchAll xmlns="b51c6c7b-b17c-4de8-8788-3a93de17e69b">
      <Value>20</Value>
      <Value>89</Value>
      <Value>113</Value>
    </TaxCatchAll>
  </documentManagement>
</p:properties>
</file>

<file path=customXml/itemProps1.xml><?xml version="1.0" encoding="utf-8"?>
<ds:datastoreItem xmlns:ds="http://schemas.openxmlformats.org/officeDocument/2006/customXml" ds:itemID="{3729846A-F4F7-4B9C-8E07-99748711274E}"/>
</file>

<file path=customXml/itemProps2.xml><?xml version="1.0" encoding="utf-8"?>
<ds:datastoreItem xmlns:ds="http://schemas.openxmlformats.org/officeDocument/2006/customXml" ds:itemID="{21EC0DFA-B1F7-44F6-B7F6-8EB296C2DD83}"/>
</file>

<file path=customXml/itemProps3.xml><?xml version="1.0" encoding="utf-8"?>
<ds:datastoreItem xmlns:ds="http://schemas.openxmlformats.org/officeDocument/2006/customXml" ds:itemID="{8B5571C6-0AA8-482E-A40E-557021ABDEB3}"/>
</file>

<file path=customXml/itemProps4.xml><?xml version="1.0" encoding="utf-8"?>
<ds:datastoreItem xmlns:ds="http://schemas.openxmlformats.org/officeDocument/2006/customXml" ds:itemID="{1644B706-037D-478C-8554-3B1749FA58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4883</TotalTime>
  <Words>688</Words>
  <Application>Microsoft Macintosh PowerPoint</Application>
  <PresentationFormat>Présentation à l'écran (4:3)</PresentationFormat>
  <Paragraphs>148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presentation_aractauvrha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SUIS UN SUPER CRÉATEUR DE POWERPOINT</dc:title>
  <dc:creator>a.roland</dc:creator>
  <cp:lastModifiedBy>Damien Granier</cp:lastModifiedBy>
  <cp:revision>282</cp:revision>
  <cp:lastPrinted>2018-06-12T13:38:48Z</cp:lastPrinted>
  <dcterms:created xsi:type="dcterms:W3CDTF">2015-01-13T10:02:41Z</dcterms:created>
  <dcterms:modified xsi:type="dcterms:W3CDTF">2018-11-28T15:42:12Z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0x0101003B434280B7F2C44A878EE940E3DA649C00261DF614F2E0DA4F9F8EFFC728D558B4002F68202366B57D4FBF792073121A422A</vt:lpwstr>
  </property>
  <property fmtid="{D5CDD505-2E9C-101B-9397-08002B2CF9AE}" pid="3" name="Structure/Département">
    <vt:lpwstr>89;#Département EST|b6670b3d-697a-4839-8f10-c804cbfd9a04</vt:lpwstr>
  </property>
  <property fmtid="{D5CDD505-2E9C-101B-9397-08002B2CF9AE}" pid="4" name="Thème">
    <vt:lpwstr>113;#Risques psychosociaux|ea2271fa-f1ad-4ee2-b8de-7b0ff06d4e5a</vt:lpwstr>
  </property>
  <property fmtid="{D5CDD505-2E9C-101B-9397-08002B2CF9AE}" pid="5" name="Procesus">
    <vt:lpwstr>20;#Transfert et diffusion|bafdcd9c-2706-4906-9a6c-987969e27d66</vt:lpwstr>
  </property>
</Properties>
</file>